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Concert One"/>
      <p:regular r:id="rId22"/>
    </p:embeddedFont>
    <p:embeddedFont>
      <p:font typeface="Baloo Thambi 2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font" Target="fonts/ConcertOne-regular.fntdata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24" Type="http://schemas.openxmlformats.org/officeDocument/2006/relationships/font" Target="fonts/BalooThambi2-bold.fntdata"/><Relationship Id="rId12" Type="http://schemas.openxmlformats.org/officeDocument/2006/relationships/slide" Target="slides/slide6.xml"/><Relationship Id="rId23" Type="http://schemas.openxmlformats.org/officeDocument/2006/relationships/font" Target="fonts/BalooThambi2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uggingface.co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SLIDES_API50417368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SLIDES_API50417368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SLIDES_API504173684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Ask to the public why narrow model and not only chatgpt. </a:t>
            </a:r>
            <a:br>
              <a:rPr lang="fr"/>
            </a:br>
            <a:br>
              <a:rPr lang="fr"/>
            </a:br>
            <a:r>
              <a:rPr lang="fr"/>
              <a:t>Small demo on laptop.</a:t>
            </a:r>
            <a:endParaRPr/>
          </a:p>
        </p:txBody>
      </p:sp>
      <p:sp>
        <p:nvSpPr>
          <p:cNvPr id="281" name="Google Shape;281;SLIDES_API504173684_7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SLIDES_API504173684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SLIDES_API504173684_8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SLIDES_API504173684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SLIDES_API504173684_9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SLIDES_API504173684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SLIDES_API504173684_10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SLIDES_API504173684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 not only python.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Yes multiple use-cases with more knowledge. </a:t>
            </a:r>
            <a:endParaRPr/>
          </a:p>
        </p:txBody>
      </p:sp>
      <p:sp>
        <p:nvSpPr>
          <p:cNvPr id="360" name="Google Shape;360;SLIDES_API504173684_1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SLIDES_API504173684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SLIDES_API504173684_1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6f256ace2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6f256ace2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SLIDES_API50417368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SLIDES_API504173684_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SLIDES_API504173684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SLIDES_API504173684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SLIDES_API504173684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SLIDES_API504173684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SLIDES_API504173684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Go to </a:t>
            </a:r>
            <a:r>
              <a:rPr b="1" lang="fr" sz="2000" u="sng">
                <a:solidFill>
                  <a:srgbClr val="0000FF"/>
                </a:solidFill>
                <a:latin typeface="Baloo Thambi 2"/>
                <a:ea typeface="Baloo Thambi 2"/>
                <a:cs typeface="Baloo Thambi 2"/>
                <a:sym typeface="Baloo Thambi 2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</a:t>
            </a:r>
            <a:r>
              <a:rPr b="1" lang="fr" sz="20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  for a quick tour</a:t>
            </a:r>
            <a:endParaRPr/>
          </a:p>
        </p:txBody>
      </p:sp>
      <p:sp>
        <p:nvSpPr>
          <p:cNvPr id="208" name="Google Shape;208;SLIDES_API504173684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SLIDES_API504173684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explain briefly the differences in machine learning, ask question to the public</a:t>
            </a:r>
            <a:endParaRPr/>
          </a:p>
        </p:txBody>
      </p:sp>
      <p:sp>
        <p:nvSpPr>
          <p:cNvPr id="230" name="Google Shape;230;SLIDES_API504173684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SLIDES_API504173684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SLIDES_API504173684_5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SLIDES_API504173684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Hub :                          Host Git-based models, datasets, and Spaces on the HF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Hub Python Library:  Python client to interact with the Hugging Face 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Huggingface.js :        JavaScript libraries for Hugging Face with built-in TS types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Tasks:                        Explore demos, models, and datasets for any ML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 viewer:         API for metadata, stats, and content of HF Hub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Core ML Libraries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Transformers :      State-of-the-art ML for PyTorch, TensorFlow, JAX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Diffusers :             State-of-the-art Diffusion models in PyTorch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Datasets:              Access &amp; share datasets for any ML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Transformers.js:   State-of-the-art ML running directly in your browser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Tokenizers:           Fast tokenizers optimized for research &amp; production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Evaluate:              Evaluate and compare models performance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timm                     State-of-the-art vision models: layers, optimizers, and utilities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Sentence Transformers: Embeddings, Retrieval, and Reranking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Training &amp; Optimization: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PEFT:   Parameter-efficient finetuning for large language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Accelerate: Train PyTorch models with multi-GPU, TPU, mixed precision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Optimum: Optimize HF Transformers for faster training/inference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AWS Trainium &amp; Inferentia: Train/deploy Transformers/Diffusers on AWS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TRL: Train transformers LMs with reinforcement learning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Safetensors: Safe way to store/distribute neural network weights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Bitsandbytes: Optimize and quantize models with bitsandbytes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Lighteval: All-in-one toolkit to evaluate LLMs across multiple backends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Deployment &amp; Inference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Inference Providers: Call 200k+ models hosted by our 10+ Inference partners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Inference Endpoints (dedicated): Deploy models on dedicated &amp; fully managed infrastructure on HF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Amazon SageMaker: Train/deploy Transformers models with SageMaker/HF DLCs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Text Generation Inference: Serve language models with TGI optimized toolkit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Text Embeddings Inference: Serve embeddings models with TEI optimized toolkit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Collaboration &amp; Extras: Gradio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Build ML demos and web apps with a few lines of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smolagents: Smol library to build great agents in Python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AutoTrain: AutoTrain API and UI for seamless model training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Chat UI: Open source chat frontend powering HuggingChat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Leaderboards: Create custom Leaderboards on Hugging Face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Argilla: Collaboration tool for building high-quality datasets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Distilabel: Framework for synthetic da</a:t>
            </a:r>
            <a:endParaRPr/>
          </a:p>
        </p:txBody>
      </p:sp>
      <p:sp>
        <p:nvSpPr>
          <p:cNvPr id="260" name="Google Shape;260;SLIDES_API504173684_6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2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2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00" cy="3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00" cy="19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2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6000" cy="29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200" cy="23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50" y="-125850"/>
            <a:ext cx="22629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00" y="1085919"/>
            <a:ext cx="29259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00" y="95319"/>
            <a:ext cx="2925900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9.png"/><Relationship Id="rId4" Type="http://schemas.openxmlformats.org/officeDocument/2006/relationships/image" Target="../media/image19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15.png"/><Relationship Id="rId6" Type="http://schemas.openxmlformats.org/officeDocument/2006/relationships/hyperlink" Target="https://huggingface.co/" TargetMode="External"/><Relationship Id="rId7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6" Type="http://schemas.openxmlformats.org/officeDocument/2006/relationships/image" Target="../media/image32.png"/><Relationship Id="rId7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324" l="0" r="0" t="-28937"/>
            </a:stretch>
          </a:blipFill>
          <a:ln>
            <a:noFill/>
          </a:ln>
        </p:spPr>
      </p:sp>
      <p:grpSp>
        <p:nvGrpSpPr>
          <p:cNvPr id="130" name="Google Shape;130;p25"/>
          <p:cNvGrpSpPr/>
          <p:nvPr/>
        </p:nvGrpSpPr>
        <p:grpSpPr>
          <a:xfrm>
            <a:off x="1681354" y="1077617"/>
            <a:ext cx="5682400" cy="2627904"/>
            <a:chOff x="0" y="-76200"/>
            <a:chExt cx="2993100" cy="1384200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0"/>
              <a:ext cx="2993014" cy="1307884"/>
            </a:xfrm>
            <a:custGeom>
              <a:rect b="b" l="l" r="r" t="t"/>
              <a:pathLst>
                <a:path extrusionOk="0" h="1307884" w="2993014">
                  <a:moveTo>
                    <a:pt x="34744" y="0"/>
                  </a:moveTo>
                  <a:lnTo>
                    <a:pt x="2958269" y="0"/>
                  </a:lnTo>
                  <a:cubicBezTo>
                    <a:pt x="2967484" y="0"/>
                    <a:pt x="2976322" y="3661"/>
                    <a:pt x="2982838" y="10176"/>
                  </a:cubicBezTo>
                  <a:cubicBezTo>
                    <a:pt x="2989353" y="16692"/>
                    <a:pt x="2993014" y="25530"/>
                    <a:pt x="2993014" y="34744"/>
                  </a:cubicBezTo>
                  <a:lnTo>
                    <a:pt x="2993014" y="1273140"/>
                  </a:lnTo>
                  <a:cubicBezTo>
                    <a:pt x="2993014" y="1292328"/>
                    <a:pt x="2977458" y="1307884"/>
                    <a:pt x="2958269" y="1307884"/>
                  </a:cubicBezTo>
                  <a:lnTo>
                    <a:pt x="34744" y="1307884"/>
                  </a:lnTo>
                  <a:cubicBezTo>
                    <a:pt x="25530" y="1307884"/>
                    <a:pt x="16692" y="1304223"/>
                    <a:pt x="10176" y="1297707"/>
                  </a:cubicBezTo>
                  <a:cubicBezTo>
                    <a:pt x="3661" y="1291192"/>
                    <a:pt x="0" y="1282354"/>
                    <a:pt x="0" y="1273140"/>
                  </a:cubicBezTo>
                  <a:lnTo>
                    <a:pt x="0" y="34744"/>
                  </a:lnTo>
                  <a:cubicBezTo>
                    <a:pt x="0" y="25530"/>
                    <a:pt x="3661" y="16692"/>
                    <a:pt x="10176" y="10176"/>
                  </a:cubicBezTo>
                  <a:cubicBezTo>
                    <a:pt x="16692" y="3661"/>
                    <a:pt x="25530" y="0"/>
                    <a:pt x="34744" y="0"/>
                  </a:cubicBezTo>
                  <a:close/>
                </a:path>
              </a:pathLst>
            </a:custGeom>
            <a:solidFill>
              <a:srgbClr val="FAFAF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0" y="-76200"/>
              <a:ext cx="2993100" cy="13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25"/>
          <p:cNvSpPr/>
          <p:nvPr/>
        </p:nvSpPr>
        <p:spPr>
          <a:xfrm>
            <a:off x="988968" y="711480"/>
            <a:ext cx="6856338" cy="3606691"/>
          </a:xfrm>
          <a:custGeom>
            <a:rect b="b" l="l" r="r" t="t"/>
            <a:pathLst>
              <a:path extrusionOk="0" h="7213381" w="13712676">
                <a:moveTo>
                  <a:pt x="0" y="0"/>
                </a:moveTo>
                <a:lnTo>
                  <a:pt x="13712676" y="0"/>
                </a:lnTo>
                <a:lnTo>
                  <a:pt x="13712676" y="7213380"/>
                </a:lnTo>
                <a:lnTo>
                  <a:pt x="0" y="7213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p25"/>
          <p:cNvSpPr txBox="1"/>
          <p:nvPr/>
        </p:nvSpPr>
        <p:spPr>
          <a:xfrm>
            <a:off x="1647400" y="2028050"/>
            <a:ext cx="6290400" cy="15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8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F07167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Unlocking the Power of Pre-trained Models and Open-Source Ecosystem</a:t>
            </a:r>
            <a:endParaRPr b="1" sz="3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2105100" y="1268400"/>
            <a:ext cx="49338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Hugging Face &amp; Machine Learning: Empowering Developers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284" name="Google Shape;284;p34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285" name="Google Shape;285;p34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4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34"/>
          <p:cNvSpPr/>
          <p:nvPr/>
        </p:nvSpPr>
        <p:spPr>
          <a:xfrm>
            <a:off x="5212498" y="568192"/>
            <a:ext cx="2964755" cy="3740417"/>
          </a:xfrm>
          <a:custGeom>
            <a:rect b="b" l="l" r="r" t="t"/>
            <a:pathLst>
              <a:path extrusionOk="0" h="7480834" w="5929509">
                <a:moveTo>
                  <a:pt x="0" y="0"/>
                </a:moveTo>
                <a:lnTo>
                  <a:pt x="5929510" y="0"/>
                </a:lnTo>
                <a:lnTo>
                  <a:pt x="5929510" y="7480834"/>
                </a:lnTo>
                <a:lnTo>
                  <a:pt x="0" y="74808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8" name="Google Shape;288;p34"/>
          <p:cNvSpPr/>
          <p:nvPr/>
        </p:nvSpPr>
        <p:spPr>
          <a:xfrm rot="-2174304">
            <a:off x="7383721" y="3851243"/>
            <a:ext cx="2667996" cy="1218941"/>
          </a:xfrm>
          <a:custGeom>
            <a:rect b="b" l="l" r="r" t="t"/>
            <a:pathLst>
              <a:path extrusionOk="0" h="2442619" w="5346361">
                <a:moveTo>
                  <a:pt x="0" y="0"/>
                </a:moveTo>
                <a:lnTo>
                  <a:pt x="5346361" y="0"/>
                </a:lnTo>
                <a:lnTo>
                  <a:pt x="5346361" y="2442618"/>
                </a:lnTo>
                <a:lnTo>
                  <a:pt x="0" y="2442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p34"/>
          <p:cNvSpPr txBox="1"/>
          <p:nvPr/>
        </p:nvSpPr>
        <p:spPr>
          <a:xfrm>
            <a:off x="5579175" y="1357125"/>
            <a:ext cx="22647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Sentiment Analysis: Classify text as positive or negative.</a:t>
            </a:r>
            <a:endParaRPr b="1" sz="20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90" name="Google Shape;290;p34"/>
          <p:cNvSpPr/>
          <p:nvPr/>
        </p:nvSpPr>
        <p:spPr>
          <a:xfrm flipH="1" rot="7416649">
            <a:off x="-559969" y="108644"/>
            <a:ext cx="2407670" cy="1492637"/>
          </a:xfrm>
          <a:custGeom>
            <a:rect b="b" l="l" r="r" t="t"/>
            <a:pathLst>
              <a:path extrusionOk="0" h="2977469" w="4802750">
                <a:moveTo>
                  <a:pt x="0" y="2977470"/>
                </a:moveTo>
                <a:lnTo>
                  <a:pt x="4802750" y="2977470"/>
                </a:lnTo>
                <a:lnTo>
                  <a:pt x="4802750" y="0"/>
                </a:lnTo>
                <a:lnTo>
                  <a:pt x="0" y="0"/>
                </a:lnTo>
                <a:lnTo>
                  <a:pt x="0" y="297747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35688" t="0"/>
            </a:stretch>
          </a:blipFill>
          <a:ln>
            <a:noFill/>
          </a:ln>
        </p:spPr>
      </p:sp>
      <p:sp>
        <p:nvSpPr>
          <p:cNvPr id="291" name="Google Shape;291;p34"/>
          <p:cNvSpPr/>
          <p:nvPr/>
        </p:nvSpPr>
        <p:spPr>
          <a:xfrm>
            <a:off x="7939854" y="605707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1" y="0"/>
                </a:lnTo>
                <a:lnTo>
                  <a:pt x="1979441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2" name="Google Shape;292;p34"/>
          <p:cNvSpPr/>
          <p:nvPr/>
        </p:nvSpPr>
        <p:spPr>
          <a:xfrm>
            <a:off x="109594" y="4174192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34"/>
          <p:cNvSpPr txBox="1"/>
          <p:nvPr/>
        </p:nvSpPr>
        <p:spPr>
          <a:xfrm>
            <a:off x="1025200" y="1001050"/>
            <a:ext cx="3864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Real-World Use Cases &amp; Demos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518925" y="1753975"/>
            <a:ext cx="4653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Image (HF, Fal.ai, midjourney, etc…)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630700" y="2506900"/>
            <a:ext cx="4653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Text </a:t>
            </a: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(HF,chatgpt, clouds, etc…)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96" name="Google Shape;296;p34"/>
          <p:cNvSpPr txBox="1"/>
          <p:nvPr/>
        </p:nvSpPr>
        <p:spPr>
          <a:xfrm>
            <a:off x="724975" y="3180550"/>
            <a:ext cx="4653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Audio </a:t>
            </a: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(HF, clouds, etc…)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302" name="Google Shape;302;p35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303" name="Google Shape;303;p35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5"/>
          <p:cNvSpPr/>
          <p:nvPr/>
        </p:nvSpPr>
        <p:spPr>
          <a:xfrm>
            <a:off x="947105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6" name="Google Shape;306;p35"/>
          <p:cNvSpPr/>
          <p:nvPr/>
        </p:nvSpPr>
        <p:spPr>
          <a:xfrm>
            <a:off x="3458753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8" y="0"/>
                </a:lnTo>
                <a:lnTo>
                  <a:pt x="4452988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7" name="Google Shape;307;p35"/>
          <p:cNvSpPr/>
          <p:nvPr/>
        </p:nvSpPr>
        <p:spPr>
          <a:xfrm>
            <a:off x="5970402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35"/>
          <p:cNvSpPr/>
          <p:nvPr/>
        </p:nvSpPr>
        <p:spPr>
          <a:xfrm rot="-1193110">
            <a:off x="8044228" y="6660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9" name="Google Shape;309;p35"/>
          <p:cNvSpPr/>
          <p:nvPr/>
        </p:nvSpPr>
        <p:spPr>
          <a:xfrm rot="-1193110">
            <a:off x="-454403" y="27234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0" name="Google Shape;310;p35"/>
          <p:cNvSpPr/>
          <p:nvPr/>
        </p:nvSpPr>
        <p:spPr>
          <a:xfrm>
            <a:off x="931692" y="791526"/>
            <a:ext cx="600603" cy="656362"/>
          </a:xfrm>
          <a:custGeom>
            <a:rect b="b" l="l" r="r" t="t"/>
            <a:pathLst>
              <a:path extrusionOk="0" h="1312723" w="1201206">
                <a:moveTo>
                  <a:pt x="0" y="0"/>
                </a:moveTo>
                <a:lnTo>
                  <a:pt x="1201205" y="0"/>
                </a:lnTo>
                <a:lnTo>
                  <a:pt x="1201205" y="1312723"/>
                </a:lnTo>
                <a:lnTo>
                  <a:pt x="0" y="131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311" name="Google Shape;311;p35"/>
          <p:cNvSpPr txBox="1"/>
          <p:nvPr/>
        </p:nvSpPr>
        <p:spPr>
          <a:xfrm>
            <a:off x="11910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Explore the Documentation: Visit Hugging Face Docs.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12" name="Google Shape;312;p35"/>
          <p:cNvSpPr txBox="1"/>
          <p:nvPr/>
        </p:nvSpPr>
        <p:spPr>
          <a:xfrm>
            <a:off x="37026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Try the Hugging Face Course: Free online course on transformers.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62142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Join the Community: Engage in forums and Discord channels.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14" name="Google Shape;314;p35"/>
          <p:cNvSpPr/>
          <p:nvPr/>
        </p:nvSpPr>
        <p:spPr>
          <a:xfrm flipH="1">
            <a:off x="8196895" y="4083022"/>
            <a:ext cx="600603" cy="656361"/>
          </a:xfrm>
          <a:custGeom>
            <a:rect b="b" l="l" r="r" t="t"/>
            <a:pathLst>
              <a:path extrusionOk="0" h="1312723" w="1201206">
                <a:moveTo>
                  <a:pt x="1201206" y="0"/>
                </a:moveTo>
                <a:lnTo>
                  <a:pt x="0" y="0"/>
                </a:lnTo>
                <a:lnTo>
                  <a:pt x="0" y="1312723"/>
                </a:lnTo>
                <a:lnTo>
                  <a:pt x="1201206" y="1312723"/>
                </a:lnTo>
                <a:lnTo>
                  <a:pt x="120120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315" name="Google Shape;315;p35"/>
          <p:cNvSpPr/>
          <p:nvPr/>
        </p:nvSpPr>
        <p:spPr>
          <a:xfrm>
            <a:off x="2183879" y="4411202"/>
            <a:ext cx="989720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p35"/>
          <p:cNvSpPr/>
          <p:nvPr/>
        </p:nvSpPr>
        <p:spPr>
          <a:xfrm>
            <a:off x="6255290" y="624036"/>
            <a:ext cx="989720" cy="234620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7" name="Google Shape;317;p35"/>
          <p:cNvSpPr txBox="1"/>
          <p:nvPr/>
        </p:nvSpPr>
        <p:spPr>
          <a:xfrm>
            <a:off x="947100" y="858650"/>
            <a:ext cx="7249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6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Getting Started</a:t>
            </a:r>
            <a:endParaRPr sz="66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323" name="Google Shape;323;p36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324" name="Google Shape;324;p36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6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6" name="Google Shape;326;p36"/>
          <p:cNvSpPr/>
          <p:nvPr/>
        </p:nvSpPr>
        <p:spPr>
          <a:xfrm>
            <a:off x="947105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7" name="Google Shape;327;p36"/>
          <p:cNvSpPr/>
          <p:nvPr/>
        </p:nvSpPr>
        <p:spPr>
          <a:xfrm>
            <a:off x="3458753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8" y="0"/>
                </a:lnTo>
                <a:lnTo>
                  <a:pt x="4452988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36"/>
          <p:cNvSpPr/>
          <p:nvPr/>
        </p:nvSpPr>
        <p:spPr>
          <a:xfrm>
            <a:off x="5970402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36"/>
          <p:cNvSpPr/>
          <p:nvPr/>
        </p:nvSpPr>
        <p:spPr>
          <a:xfrm rot="-1193110">
            <a:off x="8044228" y="6660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0" name="Google Shape;330;p36"/>
          <p:cNvSpPr/>
          <p:nvPr/>
        </p:nvSpPr>
        <p:spPr>
          <a:xfrm rot="-1193110">
            <a:off x="-454403" y="27234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1" name="Google Shape;331;p36"/>
          <p:cNvSpPr/>
          <p:nvPr/>
        </p:nvSpPr>
        <p:spPr>
          <a:xfrm>
            <a:off x="931692" y="791526"/>
            <a:ext cx="600603" cy="656362"/>
          </a:xfrm>
          <a:custGeom>
            <a:rect b="b" l="l" r="r" t="t"/>
            <a:pathLst>
              <a:path extrusionOk="0" h="1312723" w="1201206">
                <a:moveTo>
                  <a:pt x="0" y="0"/>
                </a:moveTo>
                <a:lnTo>
                  <a:pt x="1201205" y="0"/>
                </a:lnTo>
                <a:lnTo>
                  <a:pt x="1201205" y="1312723"/>
                </a:lnTo>
                <a:lnTo>
                  <a:pt x="0" y="131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332" name="Google Shape;332;p36"/>
          <p:cNvSpPr txBox="1"/>
          <p:nvPr/>
        </p:nvSpPr>
        <p:spPr>
          <a:xfrm>
            <a:off x="11910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Rapid Prototyping: Quickly build applications with pre-trained models.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37026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Cost-Effective: Reduce costs with open-source solutions.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34" name="Google Shape;334;p36"/>
          <p:cNvSpPr txBox="1"/>
          <p:nvPr/>
        </p:nvSpPr>
        <p:spPr>
          <a:xfrm>
            <a:off x="62142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Collaboration: Benefit &amp; learn from a vibrant open-source community.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35" name="Google Shape;335;p36"/>
          <p:cNvSpPr/>
          <p:nvPr/>
        </p:nvSpPr>
        <p:spPr>
          <a:xfrm flipH="1">
            <a:off x="8196895" y="4083022"/>
            <a:ext cx="600603" cy="656361"/>
          </a:xfrm>
          <a:custGeom>
            <a:rect b="b" l="l" r="r" t="t"/>
            <a:pathLst>
              <a:path extrusionOk="0" h="1312723" w="1201206">
                <a:moveTo>
                  <a:pt x="1201206" y="0"/>
                </a:moveTo>
                <a:lnTo>
                  <a:pt x="0" y="0"/>
                </a:lnTo>
                <a:lnTo>
                  <a:pt x="0" y="1312723"/>
                </a:lnTo>
                <a:lnTo>
                  <a:pt x="1201206" y="1312723"/>
                </a:lnTo>
                <a:lnTo>
                  <a:pt x="120120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336" name="Google Shape;336;p36"/>
          <p:cNvSpPr/>
          <p:nvPr/>
        </p:nvSpPr>
        <p:spPr>
          <a:xfrm>
            <a:off x="2183879" y="4411202"/>
            <a:ext cx="989720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36"/>
          <p:cNvSpPr/>
          <p:nvPr/>
        </p:nvSpPr>
        <p:spPr>
          <a:xfrm>
            <a:off x="6255290" y="624036"/>
            <a:ext cx="989720" cy="234620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8" name="Google Shape;338;p36"/>
          <p:cNvSpPr txBox="1"/>
          <p:nvPr/>
        </p:nvSpPr>
        <p:spPr>
          <a:xfrm>
            <a:off x="947100" y="858650"/>
            <a:ext cx="7249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Business &amp; Developer Benefits</a:t>
            </a:r>
            <a:endParaRPr sz="35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344" name="Google Shape;344;p37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345" name="Google Shape;345;p37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37"/>
          <p:cNvGrpSpPr/>
          <p:nvPr/>
        </p:nvGrpSpPr>
        <p:grpSpPr>
          <a:xfrm>
            <a:off x="5586783" y="959764"/>
            <a:ext cx="2232347" cy="3214540"/>
            <a:chOff x="0" y="-76200"/>
            <a:chExt cx="1175848" cy="1693200"/>
          </a:xfrm>
        </p:grpSpPr>
        <p:sp>
          <p:nvSpPr>
            <p:cNvPr id="348" name="Google Shape;348;p37"/>
            <p:cNvSpPr/>
            <p:nvPr/>
          </p:nvSpPr>
          <p:spPr>
            <a:xfrm>
              <a:off x="0" y="0"/>
              <a:ext cx="1175848" cy="1616994"/>
            </a:xfrm>
            <a:custGeom>
              <a:rect b="b" l="l" r="r" t="t"/>
              <a:pathLst>
                <a:path extrusionOk="0" h="1616994" w="1175848">
                  <a:moveTo>
                    <a:pt x="88438" y="0"/>
                  </a:moveTo>
                  <a:lnTo>
                    <a:pt x="1087410" y="0"/>
                  </a:lnTo>
                  <a:cubicBezTo>
                    <a:pt x="1110865" y="0"/>
                    <a:pt x="1133360" y="9318"/>
                    <a:pt x="1149945" y="25903"/>
                  </a:cubicBezTo>
                  <a:cubicBezTo>
                    <a:pt x="1166531" y="42488"/>
                    <a:pt x="1175848" y="64983"/>
                    <a:pt x="1175848" y="88438"/>
                  </a:cubicBezTo>
                  <a:lnTo>
                    <a:pt x="1175848" y="1528556"/>
                  </a:lnTo>
                  <a:cubicBezTo>
                    <a:pt x="1175848" y="1577399"/>
                    <a:pt x="1136253" y="1616994"/>
                    <a:pt x="1087410" y="1616994"/>
                  </a:cubicBezTo>
                  <a:lnTo>
                    <a:pt x="88438" y="1616994"/>
                  </a:lnTo>
                  <a:cubicBezTo>
                    <a:pt x="39595" y="1616994"/>
                    <a:pt x="0" y="1577399"/>
                    <a:pt x="0" y="1528556"/>
                  </a:cubicBezTo>
                  <a:lnTo>
                    <a:pt x="0" y="88438"/>
                  </a:lnTo>
                  <a:cubicBezTo>
                    <a:pt x="0" y="39595"/>
                    <a:pt x="39595" y="0"/>
                    <a:pt x="88438" y="0"/>
                  </a:cubicBezTo>
                  <a:close/>
                </a:path>
              </a:pathLst>
            </a:custGeom>
            <a:solidFill>
              <a:srgbClr val="FAFAF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7"/>
            <p:cNvSpPr txBox="1"/>
            <p:nvPr/>
          </p:nvSpPr>
          <p:spPr>
            <a:xfrm>
              <a:off x="0" y="-76200"/>
              <a:ext cx="11757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0" name="Google Shape;350;p37"/>
          <p:cNvPicPr preferRelativeResize="0"/>
          <p:nvPr/>
        </p:nvPicPr>
        <p:blipFill rotWithShape="1">
          <a:blip r:embed="rId4">
            <a:alphaModFix/>
          </a:blip>
          <a:srcRect b="0" l="8152" r="8144" t="0"/>
          <a:stretch/>
        </p:blipFill>
        <p:spPr>
          <a:xfrm>
            <a:off x="5552900" y="1128000"/>
            <a:ext cx="2266225" cy="27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/>
          <p:nvPr/>
        </p:nvSpPr>
        <p:spPr>
          <a:xfrm>
            <a:off x="5154785" y="840327"/>
            <a:ext cx="3049347" cy="3530463"/>
          </a:xfrm>
          <a:custGeom>
            <a:rect b="b" l="l" r="r" t="t"/>
            <a:pathLst>
              <a:path extrusionOk="0" h="7060925" w="6098694">
                <a:moveTo>
                  <a:pt x="0" y="0"/>
                </a:moveTo>
                <a:lnTo>
                  <a:pt x="6098694" y="0"/>
                </a:lnTo>
                <a:lnTo>
                  <a:pt x="6098694" y="7060925"/>
                </a:lnTo>
                <a:lnTo>
                  <a:pt x="0" y="7060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37"/>
          <p:cNvSpPr/>
          <p:nvPr/>
        </p:nvSpPr>
        <p:spPr>
          <a:xfrm rot="-395572">
            <a:off x="7996397" y="3934264"/>
            <a:ext cx="1096181" cy="1048103"/>
          </a:xfrm>
          <a:custGeom>
            <a:rect b="b" l="l" r="r" t="t"/>
            <a:pathLst>
              <a:path extrusionOk="0" h="2092807" w="2188808">
                <a:moveTo>
                  <a:pt x="0" y="0"/>
                </a:moveTo>
                <a:lnTo>
                  <a:pt x="2188808" y="0"/>
                </a:lnTo>
                <a:lnTo>
                  <a:pt x="2188808" y="2092808"/>
                </a:lnTo>
                <a:lnTo>
                  <a:pt x="0" y="2092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37"/>
          <p:cNvSpPr/>
          <p:nvPr/>
        </p:nvSpPr>
        <p:spPr>
          <a:xfrm flipH="1" rot="-395572">
            <a:off x="54557" y="899790"/>
            <a:ext cx="1096181" cy="1048103"/>
          </a:xfrm>
          <a:custGeom>
            <a:rect b="b" l="l" r="r" t="t"/>
            <a:pathLst>
              <a:path extrusionOk="0" h="2092807" w="2188808">
                <a:moveTo>
                  <a:pt x="2188808" y="0"/>
                </a:moveTo>
                <a:lnTo>
                  <a:pt x="0" y="0"/>
                </a:lnTo>
                <a:lnTo>
                  <a:pt x="0" y="2092808"/>
                </a:lnTo>
                <a:lnTo>
                  <a:pt x="2188808" y="2092808"/>
                </a:lnTo>
                <a:lnTo>
                  <a:pt x="218880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4" name="Google Shape;354;p37"/>
          <p:cNvSpPr/>
          <p:nvPr/>
        </p:nvSpPr>
        <p:spPr>
          <a:xfrm>
            <a:off x="7939854" y="605707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1" y="0"/>
                </a:lnTo>
                <a:lnTo>
                  <a:pt x="1979441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5" name="Google Shape;355;p37"/>
          <p:cNvSpPr txBox="1"/>
          <p:nvPr/>
        </p:nvSpPr>
        <p:spPr>
          <a:xfrm>
            <a:off x="903575" y="2540575"/>
            <a:ext cx="4251000" cy="16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Hugging Face empowers developers to create advanced ML applications through a community-driven platform.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Visit huggingface.co to explore models and demos today!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109594" y="4174192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37"/>
          <p:cNvSpPr txBox="1"/>
          <p:nvPr/>
        </p:nvSpPr>
        <p:spPr>
          <a:xfrm>
            <a:off x="903575" y="959775"/>
            <a:ext cx="4251000" cy="14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2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Conclusion &amp; Call to Action</a:t>
            </a:r>
            <a:endParaRPr sz="22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363" name="Google Shape;363;p38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364" name="Google Shape;364;p38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8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6" name="Google Shape;366;p38"/>
          <p:cNvSpPr/>
          <p:nvPr/>
        </p:nvSpPr>
        <p:spPr>
          <a:xfrm>
            <a:off x="7989330" y="911128"/>
            <a:ext cx="1014313" cy="920392"/>
          </a:xfrm>
          <a:custGeom>
            <a:rect b="b" l="l" r="r" t="t"/>
            <a:pathLst>
              <a:path extrusionOk="0" h="1840784" w="2028627">
                <a:moveTo>
                  <a:pt x="0" y="0"/>
                </a:moveTo>
                <a:lnTo>
                  <a:pt x="2028627" y="0"/>
                </a:lnTo>
                <a:lnTo>
                  <a:pt x="2028627" y="1840784"/>
                </a:lnTo>
                <a:lnTo>
                  <a:pt x="0" y="1840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4636" r="-157774" t="-123318"/>
            </a:stretch>
          </a:blipFill>
          <a:ln>
            <a:noFill/>
          </a:ln>
        </p:spPr>
      </p:sp>
      <p:sp>
        <p:nvSpPr>
          <p:cNvPr id="367" name="Google Shape;367;p38"/>
          <p:cNvSpPr/>
          <p:nvPr/>
        </p:nvSpPr>
        <p:spPr>
          <a:xfrm flipH="1">
            <a:off x="115214" y="4050399"/>
            <a:ext cx="1049109" cy="951965"/>
          </a:xfrm>
          <a:custGeom>
            <a:rect b="b" l="l" r="r" t="t"/>
            <a:pathLst>
              <a:path extrusionOk="0" h="1903931" w="2098217">
                <a:moveTo>
                  <a:pt x="2098217" y="0"/>
                </a:moveTo>
                <a:lnTo>
                  <a:pt x="0" y="0"/>
                </a:lnTo>
                <a:lnTo>
                  <a:pt x="0" y="1903930"/>
                </a:lnTo>
                <a:lnTo>
                  <a:pt x="2098217" y="1903930"/>
                </a:lnTo>
                <a:lnTo>
                  <a:pt x="209821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4636" r="-157774" t="-123318"/>
            </a:stretch>
          </a:blipFill>
          <a:ln>
            <a:noFill/>
          </a:ln>
        </p:spPr>
      </p:sp>
      <p:sp>
        <p:nvSpPr>
          <p:cNvPr id="368" name="Google Shape;368;p38"/>
          <p:cNvSpPr/>
          <p:nvPr/>
        </p:nvSpPr>
        <p:spPr>
          <a:xfrm>
            <a:off x="157772" y="1160052"/>
            <a:ext cx="1203484" cy="606239"/>
          </a:xfrm>
          <a:custGeom>
            <a:rect b="b" l="l" r="r" t="t"/>
            <a:pathLst>
              <a:path extrusionOk="0" h="1212478" w="2406968">
                <a:moveTo>
                  <a:pt x="0" y="0"/>
                </a:moveTo>
                <a:lnTo>
                  <a:pt x="2406968" y="0"/>
                </a:lnTo>
                <a:lnTo>
                  <a:pt x="2406968" y="1212477"/>
                </a:lnTo>
                <a:lnTo>
                  <a:pt x="0" y="1212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sp>
        <p:nvSpPr>
          <p:cNvPr id="369" name="Google Shape;369;p38"/>
          <p:cNvSpPr/>
          <p:nvPr/>
        </p:nvSpPr>
        <p:spPr>
          <a:xfrm flipH="1">
            <a:off x="7926754" y="4345156"/>
            <a:ext cx="1057588" cy="532746"/>
          </a:xfrm>
          <a:custGeom>
            <a:rect b="b" l="l" r="r" t="t"/>
            <a:pathLst>
              <a:path extrusionOk="0" h="1065492" w="2115177">
                <a:moveTo>
                  <a:pt x="2115178" y="0"/>
                </a:moveTo>
                <a:lnTo>
                  <a:pt x="0" y="0"/>
                </a:lnTo>
                <a:lnTo>
                  <a:pt x="0" y="1065492"/>
                </a:lnTo>
                <a:lnTo>
                  <a:pt x="2115178" y="1065492"/>
                </a:lnTo>
                <a:lnTo>
                  <a:pt x="211517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pic>
        <p:nvPicPr>
          <p:cNvPr id="370" name="Google Shape;370;p38"/>
          <p:cNvPicPr preferRelativeResize="0"/>
          <p:nvPr/>
        </p:nvPicPr>
        <p:blipFill rotWithShape="1">
          <a:blip r:embed="rId6">
            <a:alphaModFix/>
          </a:blip>
          <a:srcRect b="27171" l="0" r="0" t="27171"/>
          <a:stretch/>
        </p:blipFill>
        <p:spPr>
          <a:xfrm>
            <a:off x="1699363" y="1831526"/>
            <a:ext cx="5745300" cy="2623200"/>
          </a:xfrm>
          <a:prstGeom prst="round2SameRect">
            <a:avLst>
              <a:gd fmla="val 16667" name="adj1"/>
              <a:gd fmla="val 0" name="adj2"/>
            </a:avLst>
          </a:prstGeom>
          <a:noFill/>
          <a:ln cap="flat" cmpd="sng" w="38100">
            <a:solidFill>
              <a:srgbClr val="FCB6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1" name="Google Shape;371;p38"/>
          <p:cNvSpPr txBox="1"/>
          <p:nvPr/>
        </p:nvSpPr>
        <p:spPr>
          <a:xfrm>
            <a:off x="1321950" y="758450"/>
            <a:ext cx="6508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6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Q&amp;A</a:t>
            </a:r>
            <a:endParaRPr sz="66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377" name="Google Shape;377;p39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378" name="Google Shape;378;p39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39"/>
          <p:cNvSpPr/>
          <p:nvPr/>
        </p:nvSpPr>
        <p:spPr>
          <a:xfrm rot="1138733">
            <a:off x="7913409" y="3535971"/>
            <a:ext cx="1148312" cy="1573030"/>
          </a:xfrm>
          <a:custGeom>
            <a:rect b="b" l="l" r="r" t="t"/>
            <a:pathLst>
              <a:path extrusionOk="0" h="3148185" w="2298175">
                <a:moveTo>
                  <a:pt x="0" y="0"/>
                </a:moveTo>
                <a:lnTo>
                  <a:pt x="2298175" y="0"/>
                </a:lnTo>
                <a:lnTo>
                  <a:pt x="2298175" y="3148185"/>
                </a:lnTo>
                <a:lnTo>
                  <a:pt x="0" y="3148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39"/>
          <p:cNvSpPr txBox="1"/>
          <p:nvPr/>
        </p:nvSpPr>
        <p:spPr>
          <a:xfrm>
            <a:off x="4704210" y="2100989"/>
            <a:ext cx="3499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Thank you for your attention!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We appreciate your interest in Hugging Face and machine learning.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939854" y="605707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1" y="0"/>
                </a:lnTo>
                <a:lnTo>
                  <a:pt x="1979441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39"/>
          <p:cNvSpPr/>
          <p:nvPr/>
        </p:nvSpPr>
        <p:spPr>
          <a:xfrm>
            <a:off x="109594" y="4323102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84" name="Google Shape;384;p39"/>
          <p:cNvPicPr preferRelativeResize="0"/>
          <p:nvPr/>
        </p:nvPicPr>
        <p:blipFill rotWithShape="1">
          <a:blip r:embed="rId6">
            <a:alphaModFix/>
          </a:blip>
          <a:srcRect b="13768" l="0" r="0" t="13768"/>
          <a:stretch/>
        </p:blipFill>
        <p:spPr>
          <a:xfrm>
            <a:off x="788375" y="1508600"/>
            <a:ext cx="3474726" cy="2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550" y="1028700"/>
            <a:ext cx="3619101" cy="30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4483025" y="888700"/>
            <a:ext cx="4004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7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Thank You!</a:t>
            </a:r>
            <a:endParaRPr sz="57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2324" l="0" r="0" t="-28937"/>
            </a:stretch>
          </a:blipFill>
          <a:ln>
            <a:noFill/>
          </a:ln>
        </p:spPr>
      </p:sp>
      <p:grpSp>
        <p:nvGrpSpPr>
          <p:cNvPr id="141" name="Google Shape;141;p26"/>
          <p:cNvGrpSpPr/>
          <p:nvPr/>
        </p:nvGrpSpPr>
        <p:grpSpPr>
          <a:xfrm>
            <a:off x="1681354" y="1077617"/>
            <a:ext cx="5682400" cy="2627904"/>
            <a:chOff x="0" y="-76200"/>
            <a:chExt cx="2993100" cy="1384200"/>
          </a:xfrm>
        </p:grpSpPr>
        <p:sp>
          <p:nvSpPr>
            <p:cNvPr id="142" name="Google Shape;142;p26"/>
            <p:cNvSpPr/>
            <p:nvPr/>
          </p:nvSpPr>
          <p:spPr>
            <a:xfrm>
              <a:off x="0" y="0"/>
              <a:ext cx="2993014" cy="1307884"/>
            </a:xfrm>
            <a:custGeom>
              <a:rect b="b" l="l" r="r" t="t"/>
              <a:pathLst>
                <a:path extrusionOk="0" h="1307884" w="2993014">
                  <a:moveTo>
                    <a:pt x="34744" y="0"/>
                  </a:moveTo>
                  <a:lnTo>
                    <a:pt x="2958269" y="0"/>
                  </a:lnTo>
                  <a:cubicBezTo>
                    <a:pt x="2967484" y="0"/>
                    <a:pt x="2976322" y="3661"/>
                    <a:pt x="2982838" y="10176"/>
                  </a:cubicBezTo>
                  <a:cubicBezTo>
                    <a:pt x="2989353" y="16692"/>
                    <a:pt x="2993014" y="25530"/>
                    <a:pt x="2993014" y="34744"/>
                  </a:cubicBezTo>
                  <a:lnTo>
                    <a:pt x="2993014" y="1273140"/>
                  </a:lnTo>
                  <a:cubicBezTo>
                    <a:pt x="2993014" y="1292328"/>
                    <a:pt x="2977458" y="1307884"/>
                    <a:pt x="2958269" y="1307884"/>
                  </a:cubicBezTo>
                  <a:lnTo>
                    <a:pt x="34744" y="1307884"/>
                  </a:lnTo>
                  <a:cubicBezTo>
                    <a:pt x="25530" y="1307884"/>
                    <a:pt x="16692" y="1304223"/>
                    <a:pt x="10176" y="1297707"/>
                  </a:cubicBezTo>
                  <a:cubicBezTo>
                    <a:pt x="3661" y="1291192"/>
                    <a:pt x="0" y="1282354"/>
                    <a:pt x="0" y="1273140"/>
                  </a:cubicBezTo>
                  <a:lnTo>
                    <a:pt x="0" y="34744"/>
                  </a:lnTo>
                  <a:cubicBezTo>
                    <a:pt x="0" y="25530"/>
                    <a:pt x="3661" y="16692"/>
                    <a:pt x="10176" y="10176"/>
                  </a:cubicBezTo>
                  <a:cubicBezTo>
                    <a:pt x="16692" y="3661"/>
                    <a:pt x="25530" y="0"/>
                    <a:pt x="34744" y="0"/>
                  </a:cubicBezTo>
                  <a:close/>
                </a:path>
              </a:pathLst>
            </a:custGeom>
            <a:solidFill>
              <a:srgbClr val="FAFAF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6"/>
            <p:cNvSpPr txBox="1"/>
            <p:nvPr/>
          </p:nvSpPr>
          <p:spPr>
            <a:xfrm>
              <a:off x="0" y="-76200"/>
              <a:ext cx="2993100" cy="138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26"/>
          <p:cNvSpPr/>
          <p:nvPr/>
        </p:nvSpPr>
        <p:spPr>
          <a:xfrm>
            <a:off x="988968" y="711480"/>
            <a:ext cx="6856338" cy="3606691"/>
          </a:xfrm>
          <a:custGeom>
            <a:rect b="b" l="l" r="r" t="t"/>
            <a:pathLst>
              <a:path extrusionOk="0" h="7213381" w="13712676">
                <a:moveTo>
                  <a:pt x="0" y="0"/>
                </a:moveTo>
                <a:lnTo>
                  <a:pt x="13712676" y="0"/>
                </a:lnTo>
                <a:lnTo>
                  <a:pt x="13712676" y="7213380"/>
                </a:lnTo>
                <a:lnTo>
                  <a:pt x="0" y="72133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p26"/>
          <p:cNvSpPr txBox="1"/>
          <p:nvPr/>
        </p:nvSpPr>
        <p:spPr>
          <a:xfrm>
            <a:off x="3232900" y="1224075"/>
            <a:ext cx="2871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 lnSpcReduction="10000"/>
          </a:bodyPr>
          <a:lstStyle/>
          <a:p>
            <a:pPr indent="0" lvl="0" marL="0" marR="0" rtl="0" algn="ctr">
              <a:lnSpc>
                <a:spcPct val="8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3500">
                <a:solidFill>
                  <a:srgbClr val="F07167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Who am I ?</a:t>
            </a:r>
            <a:endParaRPr b="1" sz="3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2201950" y="1859925"/>
            <a:ext cx="4933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Pierre Snell : ierezell@gmail.com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2201950" y="2258025"/>
            <a:ext cx="4933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Senior Data Scientist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153" name="Google Shape;153;p27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154" name="Google Shape;154;p27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27"/>
          <p:cNvSpPr/>
          <p:nvPr/>
        </p:nvSpPr>
        <p:spPr>
          <a:xfrm>
            <a:off x="947105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27"/>
          <p:cNvSpPr/>
          <p:nvPr/>
        </p:nvSpPr>
        <p:spPr>
          <a:xfrm>
            <a:off x="3458753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8" y="0"/>
                </a:lnTo>
                <a:lnTo>
                  <a:pt x="4452988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27"/>
          <p:cNvSpPr/>
          <p:nvPr/>
        </p:nvSpPr>
        <p:spPr>
          <a:xfrm>
            <a:off x="5970402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27"/>
          <p:cNvSpPr/>
          <p:nvPr/>
        </p:nvSpPr>
        <p:spPr>
          <a:xfrm rot="-1193110">
            <a:off x="8044228" y="6660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27"/>
          <p:cNvSpPr/>
          <p:nvPr/>
        </p:nvSpPr>
        <p:spPr>
          <a:xfrm rot="-1193110">
            <a:off x="-454403" y="27234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27"/>
          <p:cNvSpPr/>
          <p:nvPr/>
        </p:nvSpPr>
        <p:spPr>
          <a:xfrm>
            <a:off x="931692" y="791526"/>
            <a:ext cx="600603" cy="656362"/>
          </a:xfrm>
          <a:custGeom>
            <a:rect b="b" l="l" r="r" t="t"/>
            <a:pathLst>
              <a:path extrusionOk="0" h="1312723" w="1201206">
                <a:moveTo>
                  <a:pt x="0" y="0"/>
                </a:moveTo>
                <a:lnTo>
                  <a:pt x="1201205" y="0"/>
                </a:lnTo>
                <a:lnTo>
                  <a:pt x="1201205" y="1312723"/>
                </a:lnTo>
                <a:lnTo>
                  <a:pt x="0" y="131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162" name="Google Shape;162;p27"/>
          <p:cNvSpPr txBox="1"/>
          <p:nvPr/>
        </p:nvSpPr>
        <p:spPr>
          <a:xfrm>
            <a:off x="11910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Introduction to Hugging Face &amp; Machine learning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37026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The Hugging Face Ecosystem</a:t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tools… library… etc…</a:t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62142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Hands on Practical Developer Uses</a:t>
            </a:r>
            <a:b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&amp; </a:t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Roadmap for you </a:t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65" name="Google Shape;165;p27"/>
          <p:cNvSpPr/>
          <p:nvPr/>
        </p:nvSpPr>
        <p:spPr>
          <a:xfrm flipH="1">
            <a:off x="8196895" y="4083022"/>
            <a:ext cx="600603" cy="656361"/>
          </a:xfrm>
          <a:custGeom>
            <a:rect b="b" l="l" r="r" t="t"/>
            <a:pathLst>
              <a:path extrusionOk="0" h="1312723" w="1201206">
                <a:moveTo>
                  <a:pt x="1201206" y="0"/>
                </a:moveTo>
                <a:lnTo>
                  <a:pt x="0" y="0"/>
                </a:lnTo>
                <a:lnTo>
                  <a:pt x="0" y="1312723"/>
                </a:lnTo>
                <a:lnTo>
                  <a:pt x="1201206" y="1312723"/>
                </a:lnTo>
                <a:lnTo>
                  <a:pt x="120120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166" name="Google Shape;166;p27"/>
          <p:cNvSpPr/>
          <p:nvPr/>
        </p:nvSpPr>
        <p:spPr>
          <a:xfrm>
            <a:off x="2183879" y="4411202"/>
            <a:ext cx="989720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27"/>
          <p:cNvSpPr/>
          <p:nvPr/>
        </p:nvSpPr>
        <p:spPr>
          <a:xfrm>
            <a:off x="6255290" y="624036"/>
            <a:ext cx="989720" cy="234620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7"/>
          <p:cNvSpPr txBox="1"/>
          <p:nvPr/>
        </p:nvSpPr>
        <p:spPr>
          <a:xfrm>
            <a:off x="947100" y="858650"/>
            <a:ext cx="7249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66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Agenda</a:t>
            </a:r>
            <a:endParaRPr sz="66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174" name="Google Shape;174;p28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175" name="Google Shape;175;p28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8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28"/>
          <p:cNvGrpSpPr/>
          <p:nvPr/>
        </p:nvGrpSpPr>
        <p:grpSpPr>
          <a:xfrm>
            <a:off x="5586783" y="959764"/>
            <a:ext cx="2232347" cy="3214540"/>
            <a:chOff x="0" y="-76200"/>
            <a:chExt cx="1175848" cy="1693200"/>
          </a:xfrm>
        </p:grpSpPr>
        <p:sp>
          <p:nvSpPr>
            <p:cNvPr id="178" name="Google Shape;178;p28"/>
            <p:cNvSpPr/>
            <p:nvPr/>
          </p:nvSpPr>
          <p:spPr>
            <a:xfrm>
              <a:off x="0" y="0"/>
              <a:ext cx="1175848" cy="1616994"/>
            </a:xfrm>
            <a:custGeom>
              <a:rect b="b" l="l" r="r" t="t"/>
              <a:pathLst>
                <a:path extrusionOk="0" h="1616994" w="1175848">
                  <a:moveTo>
                    <a:pt x="88438" y="0"/>
                  </a:moveTo>
                  <a:lnTo>
                    <a:pt x="1087410" y="0"/>
                  </a:lnTo>
                  <a:cubicBezTo>
                    <a:pt x="1110865" y="0"/>
                    <a:pt x="1133360" y="9318"/>
                    <a:pt x="1149945" y="25903"/>
                  </a:cubicBezTo>
                  <a:cubicBezTo>
                    <a:pt x="1166531" y="42488"/>
                    <a:pt x="1175848" y="64983"/>
                    <a:pt x="1175848" y="88438"/>
                  </a:cubicBezTo>
                  <a:lnTo>
                    <a:pt x="1175848" y="1528556"/>
                  </a:lnTo>
                  <a:cubicBezTo>
                    <a:pt x="1175848" y="1577399"/>
                    <a:pt x="1136253" y="1616994"/>
                    <a:pt x="1087410" y="1616994"/>
                  </a:cubicBezTo>
                  <a:lnTo>
                    <a:pt x="88438" y="1616994"/>
                  </a:lnTo>
                  <a:cubicBezTo>
                    <a:pt x="39595" y="1616994"/>
                    <a:pt x="0" y="1577399"/>
                    <a:pt x="0" y="1528556"/>
                  </a:cubicBezTo>
                  <a:lnTo>
                    <a:pt x="0" y="88438"/>
                  </a:lnTo>
                  <a:cubicBezTo>
                    <a:pt x="0" y="39595"/>
                    <a:pt x="39595" y="0"/>
                    <a:pt x="88438" y="0"/>
                  </a:cubicBezTo>
                  <a:close/>
                </a:path>
              </a:pathLst>
            </a:custGeom>
            <a:solidFill>
              <a:srgbClr val="FAFAF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8"/>
            <p:cNvSpPr txBox="1"/>
            <p:nvPr/>
          </p:nvSpPr>
          <p:spPr>
            <a:xfrm>
              <a:off x="0" y="-76200"/>
              <a:ext cx="1175700" cy="16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0" name="Google Shape;180;p28"/>
          <p:cNvPicPr preferRelativeResize="0"/>
          <p:nvPr/>
        </p:nvPicPr>
        <p:blipFill rotWithShape="1">
          <a:blip r:embed="rId4">
            <a:alphaModFix/>
          </a:blip>
          <a:srcRect b="0" l="8152" r="8144" t="0"/>
          <a:stretch/>
        </p:blipFill>
        <p:spPr>
          <a:xfrm>
            <a:off x="5552900" y="1128000"/>
            <a:ext cx="2266225" cy="27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8"/>
          <p:cNvSpPr/>
          <p:nvPr/>
        </p:nvSpPr>
        <p:spPr>
          <a:xfrm>
            <a:off x="5154785" y="840327"/>
            <a:ext cx="3049347" cy="3530463"/>
          </a:xfrm>
          <a:custGeom>
            <a:rect b="b" l="l" r="r" t="t"/>
            <a:pathLst>
              <a:path extrusionOk="0" h="7060925" w="6098694">
                <a:moveTo>
                  <a:pt x="0" y="0"/>
                </a:moveTo>
                <a:lnTo>
                  <a:pt x="6098694" y="0"/>
                </a:lnTo>
                <a:lnTo>
                  <a:pt x="6098694" y="7060925"/>
                </a:lnTo>
                <a:lnTo>
                  <a:pt x="0" y="7060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28"/>
          <p:cNvSpPr/>
          <p:nvPr/>
        </p:nvSpPr>
        <p:spPr>
          <a:xfrm rot="-395572">
            <a:off x="7996397" y="3934264"/>
            <a:ext cx="1096181" cy="1048103"/>
          </a:xfrm>
          <a:custGeom>
            <a:rect b="b" l="l" r="r" t="t"/>
            <a:pathLst>
              <a:path extrusionOk="0" h="2092807" w="2188808">
                <a:moveTo>
                  <a:pt x="0" y="0"/>
                </a:moveTo>
                <a:lnTo>
                  <a:pt x="2188808" y="0"/>
                </a:lnTo>
                <a:lnTo>
                  <a:pt x="2188808" y="2092808"/>
                </a:lnTo>
                <a:lnTo>
                  <a:pt x="0" y="20928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28"/>
          <p:cNvSpPr/>
          <p:nvPr/>
        </p:nvSpPr>
        <p:spPr>
          <a:xfrm flipH="1" rot="-395572">
            <a:off x="54557" y="899790"/>
            <a:ext cx="1096181" cy="1048103"/>
          </a:xfrm>
          <a:custGeom>
            <a:rect b="b" l="l" r="r" t="t"/>
            <a:pathLst>
              <a:path extrusionOk="0" h="2092807" w="2188808">
                <a:moveTo>
                  <a:pt x="2188808" y="0"/>
                </a:moveTo>
                <a:lnTo>
                  <a:pt x="0" y="0"/>
                </a:lnTo>
                <a:lnTo>
                  <a:pt x="0" y="2092808"/>
                </a:lnTo>
                <a:lnTo>
                  <a:pt x="2188808" y="2092808"/>
                </a:lnTo>
                <a:lnTo>
                  <a:pt x="218880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28"/>
          <p:cNvSpPr/>
          <p:nvPr/>
        </p:nvSpPr>
        <p:spPr>
          <a:xfrm>
            <a:off x="7939854" y="605707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1" y="0"/>
                </a:lnTo>
                <a:lnTo>
                  <a:pt x="1979441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p28"/>
          <p:cNvSpPr txBox="1"/>
          <p:nvPr/>
        </p:nvSpPr>
        <p:spPr>
          <a:xfrm>
            <a:off x="1207275" y="1387900"/>
            <a:ext cx="39474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Machine learning is transforming modern development by enabling intelligent applications.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09594" y="4174192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28"/>
          <p:cNvSpPr txBox="1"/>
          <p:nvPr/>
        </p:nvSpPr>
        <p:spPr>
          <a:xfrm>
            <a:off x="903575" y="487900"/>
            <a:ext cx="4251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5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Introduction</a:t>
            </a:r>
            <a:endParaRPr sz="50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423650" y="2355700"/>
            <a:ext cx="5042400" cy="22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Pre-trained models have made it easier for developers to create powerful solutions.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Hugging Face democratizes access to state-of-the-art AI, making it accessible for everyone.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194" name="Google Shape;194;p29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195" name="Google Shape;195;p29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9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29"/>
          <p:cNvSpPr/>
          <p:nvPr/>
        </p:nvSpPr>
        <p:spPr>
          <a:xfrm>
            <a:off x="7989330" y="911128"/>
            <a:ext cx="1014313" cy="920392"/>
          </a:xfrm>
          <a:custGeom>
            <a:rect b="b" l="l" r="r" t="t"/>
            <a:pathLst>
              <a:path extrusionOk="0" h="1840784" w="2028627">
                <a:moveTo>
                  <a:pt x="0" y="0"/>
                </a:moveTo>
                <a:lnTo>
                  <a:pt x="2028627" y="0"/>
                </a:lnTo>
                <a:lnTo>
                  <a:pt x="2028627" y="1840784"/>
                </a:lnTo>
                <a:lnTo>
                  <a:pt x="0" y="1840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4636" r="-157774" t="-123318"/>
            </a:stretch>
          </a:blipFill>
          <a:ln>
            <a:noFill/>
          </a:ln>
        </p:spPr>
      </p:sp>
      <p:sp>
        <p:nvSpPr>
          <p:cNvPr id="198" name="Google Shape;198;p29"/>
          <p:cNvSpPr/>
          <p:nvPr/>
        </p:nvSpPr>
        <p:spPr>
          <a:xfrm flipH="1">
            <a:off x="115214" y="4050399"/>
            <a:ext cx="1049109" cy="951965"/>
          </a:xfrm>
          <a:custGeom>
            <a:rect b="b" l="l" r="r" t="t"/>
            <a:pathLst>
              <a:path extrusionOk="0" h="1903931" w="2098217">
                <a:moveTo>
                  <a:pt x="2098217" y="0"/>
                </a:moveTo>
                <a:lnTo>
                  <a:pt x="0" y="0"/>
                </a:lnTo>
                <a:lnTo>
                  <a:pt x="0" y="1903930"/>
                </a:lnTo>
                <a:lnTo>
                  <a:pt x="2098217" y="1903930"/>
                </a:lnTo>
                <a:lnTo>
                  <a:pt x="2098217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94636" r="-157774" t="-123318"/>
            </a:stretch>
          </a:blipFill>
          <a:ln>
            <a:noFill/>
          </a:ln>
        </p:spPr>
      </p:sp>
      <p:sp>
        <p:nvSpPr>
          <p:cNvPr id="199" name="Google Shape;199;p29"/>
          <p:cNvSpPr/>
          <p:nvPr/>
        </p:nvSpPr>
        <p:spPr>
          <a:xfrm>
            <a:off x="157772" y="1160052"/>
            <a:ext cx="1203484" cy="606239"/>
          </a:xfrm>
          <a:custGeom>
            <a:rect b="b" l="l" r="r" t="t"/>
            <a:pathLst>
              <a:path extrusionOk="0" h="1212478" w="2406968">
                <a:moveTo>
                  <a:pt x="0" y="0"/>
                </a:moveTo>
                <a:lnTo>
                  <a:pt x="2406968" y="0"/>
                </a:lnTo>
                <a:lnTo>
                  <a:pt x="2406968" y="1212477"/>
                </a:lnTo>
                <a:lnTo>
                  <a:pt x="0" y="1212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sp>
        <p:nvSpPr>
          <p:cNvPr id="200" name="Google Shape;200;p29"/>
          <p:cNvSpPr/>
          <p:nvPr/>
        </p:nvSpPr>
        <p:spPr>
          <a:xfrm flipH="1">
            <a:off x="7926754" y="4345156"/>
            <a:ext cx="1057588" cy="532746"/>
          </a:xfrm>
          <a:custGeom>
            <a:rect b="b" l="l" r="r" t="t"/>
            <a:pathLst>
              <a:path extrusionOk="0" h="1065492" w="2115177">
                <a:moveTo>
                  <a:pt x="2115178" y="0"/>
                </a:moveTo>
                <a:lnTo>
                  <a:pt x="0" y="0"/>
                </a:lnTo>
                <a:lnTo>
                  <a:pt x="0" y="1065492"/>
                </a:lnTo>
                <a:lnTo>
                  <a:pt x="2115178" y="1065492"/>
                </a:lnTo>
                <a:lnTo>
                  <a:pt x="211517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sp>
        <p:nvSpPr>
          <p:cNvPr id="201" name="Google Shape;201;p29"/>
          <p:cNvSpPr txBox="1"/>
          <p:nvPr/>
        </p:nvSpPr>
        <p:spPr>
          <a:xfrm>
            <a:off x="1321950" y="758450"/>
            <a:ext cx="6508500" cy="9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44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What is Hugging Face?</a:t>
            </a:r>
            <a:endParaRPr sz="4400">
              <a:latin typeface="Concert One"/>
              <a:ea typeface="Concert One"/>
              <a:cs typeface="Concert One"/>
              <a:sym typeface="Concert One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750" y="1540175"/>
            <a:ext cx="2804974" cy="28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3525875" y="1956650"/>
            <a:ext cx="415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9"/>
          <p:cNvSpPr txBox="1"/>
          <p:nvPr/>
        </p:nvSpPr>
        <p:spPr>
          <a:xfrm>
            <a:off x="6121825" y="3835825"/>
            <a:ext cx="3041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9"/>
          <p:cNvSpPr txBox="1"/>
          <p:nvPr/>
        </p:nvSpPr>
        <p:spPr>
          <a:xfrm>
            <a:off x="2946925" y="1710350"/>
            <a:ext cx="5042400" cy="31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AI company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Open-source 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Community 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Transformers library 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Hub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Accessible tools 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-342900" lvl="0" marL="45720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Clr>
                <a:srgbClr val="BE636B"/>
              </a:buClr>
              <a:buSzPts val="1800"/>
              <a:buFont typeface="Baloo Thambi 2"/>
              <a:buChar char="●"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Build and deploy models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ctr">
              <a:lnSpc>
                <a:spcPct val="11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211" name="Google Shape;211;p30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212" name="Google Shape;212;p30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4" name="Google Shape;214;p30"/>
          <p:cNvGrpSpPr/>
          <p:nvPr/>
        </p:nvGrpSpPr>
        <p:grpSpPr>
          <a:xfrm>
            <a:off x="1136639" y="1670110"/>
            <a:ext cx="6871051" cy="2599426"/>
            <a:chOff x="0" y="-76200"/>
            <a:chExt cx="3619200" cy="1369200"/>
          </a:xfrm>
        </p:grpSpPr>
        <p:sp>
          <p:nvSpPr>
            <p:cNvPr id="215" name="Google Shape;215;p30"/>
            <p:cNvSpPr/>
            <p:nvPr/>
          </p:nvSpPr>
          <p:spPr>
            <a:xfrm>
              <a:off x="0" y="0"/>
              <a:ext cx="3619146" cy="1292900"/>
            </a:xfrm>
            <a:custGeom>
              <a:rect b="b" l="l" r="r" t="t"/>
              <a:pathLst>
                <a:path extrusionOk="0" h="1292900" w="3619146">
                  <a:moveTo>
                    <a:pt x="28733" y="0"/>
                  </a:moveTo>
                  <a:lnTo>
                    <a:pt x="3590412" y="0"/>
                  </a:lnTo>
                  <a:cubicBezTo>
                    <a:pt x="3598033" y="0"/>
                    <a:pt x="3605342" y="3027"/>
                    <a:pt x="3610730" y="8416"/>
                  </a:cubicBezTo>
                  <a:cubicBezTo>
                    <a:pt x="3616118" y="13804"/>
                    <a:pt x="3619146" y="21113"/>
                    <a:pt x="3619146" y="28733"/>
                  </a:cubicBezTo>
                  <a:lnTo>
                    <a:pt x="3619146" y="1264167"/>
                  </a:lnTo>
                  <a:cubicBezTo>
                    <a:pt x="3619146" y="1271787"/>
                    <a:pt x="3616118" y="1279095"/>
                    <a:pt x="3610730" y="1284484"/>
                  </a:cubicBezTo>
                  <a:cubicBezTo>
                    <a:pt x="3605342" y="1289873"/>
                    <a:pt x="3598033" y="1292900"/>
                    <a:pt x="3590412" y="1292900"/>
                  </a:cubicBezTo>
                  <a:lnTo>
                    <a:pt x="28733" y="1292900"/>
                  </a:lnTo>
                  <a:cubicBezTo>
                    <a:pt x="21113" y="1292900"/>
                    <a:pt x="13804" y="1289873"/>
                    <a:pt x="8416" y="1284484"/>
                  </a:cubicBezTo>
                  <a:cubicBezTo>
                    <a:pt x="3027" y="1279095"/>
                    <a:pt x="0" y="1271787"/>
                    <a:pt x="0" y="1264167"/>
                  </a:cubicBezTo>
                  <a:lnTo>
                    <a:pt x="0" y="28733"/>
                  </a:lnTo>
                  <a:cubicBezTo>
                    <a:pt x="0" y="21113"/>
                    <a:pt x="3027" y="13804"/>
                    <a:pt x="8416" y="8416"/>
                  </a:cubicBezTo>
                  <a:cubicBezTo>
                    <a:pt x="13804" y="3027"/>
                    <a:pt x="21113" y="0"/>
                    <a:pt x="28733" y="0"/>
                  </a:cubicBezTo>
                  <a:close/>
                </a:path>
              </a:pathLst>
            </a:custGeom>
            <a:solidFill>
              <a:srgbClr val="FDD07E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 txBox="1"/>
            <p:nvPr/>
          </p:nvSpPr>
          <p:spPr>
            <a:xfrm>
              <a:off x="0" y="-76200"/>
              <a:ext cx="3619200" cy="136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30"/>
          <p:cNvGrpSpPr/>
          <p:nvPr/>
        </p:nvGrpSpPr>
        <p:grpSpPr>
          <a:xfrm>
            <a:off x="1299637" y="1811609"/>
            <a:ext cx="6544942" cy="2316360"/>
            <a:chOff x="0" y="-76200"/>
            <a:chExt cx="3447428" cy="1220100"/>
          </a:xfrm>
        </p:grpSpPr>
        <p:sp>
          <p:nvSpPr>
            <p:cNvPr id="218" name="Google Shape;218;p30"/>
            <p:cNvSpPr/>
            <p:nvPr/>
          </p:nvSpPr>
          <p:spPr>
            <a:xfrm>
              <a:off x="0" y="0"/>
              <a:ext cx="3447428" cy="1143831"/>
            </a:xfrm>
            <a:custGeom>
              <a:rect b="b" l="l" r="r" t="t"/>
              <a:pathLst>
                <a:path extrusionOk="0" h="1143831" w="3447428">
                  <a:moveTo>
                    <a:pt x="30165" y="0"/>
                  </a:moveTo>
                  <a:lnTo>
                    <a:pt x="3417264" y="0"/>
                  </a:lnTo>
                  <a:cubicBezTo>
                    <a:pt x="3433923" y="0"/>
                    <a:pt x="3447428" y="13505"/>
                    <a:pt x="3447428" y="30165"/>
                  </a:cubicBezTo>
                  <a:lnTo>
                    <a:pt x="3447428" y="1113666"/>
                  </a:lnTo>
                  <a:cubicBezTo>
                    <a:pt x="3447428" y="1121666"/>
                    <a:pt x="3444250" y="1129339"/>
                    <a:pt x="3438593" y="1134996"/>
                  </a:cubicBezTo>
                  <a:cubicBezTo>
                    <a:pt x="3432936" y="1140653"/>
                    <a:pt x="3425264" y="1143831"/>
                    <a:pt x="3417264" y="1143831"/>
                  </a:cubicBezTo>
                  <a:lnTo>
                    <a:pt x="30165" y="1143831"/>
                  </a:lnTo>
                  <a:cubicBezTo>
                    <a:pt x="22164" y="1143831"/>
                    <a:pt x="14492" y="1140653"/>
                    <a:pt x="8835" y="1134996"/>
                  </a:cubicBezTo>
                  <a:cubicBezTo>
                    <a:pt x="3178" y="1129339"/>
                    <a:pt x="0" y="1121666"/>
                    <a:pt x="0" y="1113666"/>
                  </a:cubicBezTo>
                  <a:lnTo>
                    <a:pt x="0" y="30165"/>
                  </a:lnTo>
                  <a:cubicBezTo>
                    <a:pt x="0" y="22164"/>
                    <a:pt x="3178" y="14492"/>
                    <a:pt x="8835" y="8835"/>
                  </a:cubicBezTo>
                  <a:cubicBezTo>
                    <a:pt x="14492" y="3178"/>
                    <a:pt x="22164" y="0"/>
                    <a:pt x="30165" y="0"/>
                  </a:cubicBezTo>
                  <a:close/>
                </a:path>
              </a:pathLst>
            </a:custGeom>
            <a:solidFill>
              <a:srgbClr val="FAFAF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 txBox="1"/>
            <p:nvPr/>
          </p:nvSpPr>
          <p:spPr>
            <a:xfrm>
              <a:off x="0" y="-76200"/>
              <a:ext cx="3447300" cy="122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30"/>
          <p:cNvSpPr txBox="1"/>
          <p:nvPr/>
        </p:nvSpPr>
        <p:spPr>
          <a:xfrm>
            <a:off x="1850350" y="2277025"/>
            <a:ext cx="54360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20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Transformers Library: Open-source package for NLP, computer vision, and audio tasks.</a:t>
            </a:r>
            <a:endParaRPr b="1" sz="20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21" name="Google Shape;221;p30"/>
          <p:cNvSpPr/>
          <p:nvPr/>
        </p:nvSpPr>
        <p:spPr>
          <a:xfrm>
            <a:off x="7765948" y="410889"/>
            <a:ext cx="1727405" cy="1708781"/>
          </a:xfrm>
          <a:custGeom>
            <a:rect b="b" l="l" r="r" t="t"/>
            <a:pathLst>
              <a:path extrusionOk="0" h="3417562" w="3454811">
                <a:moveTo>
                  <a:pt x="0" y="0"/>
                </a:moveTo>
                <a:lnTo>
                  <a:pt x="3454810" y="0"/>
                </a:lnTo>
                <a:lnTo>
                  <a:pt x="3454810" y="3417562"/>
                </a:lnTo>
                <a:lnTo>
                  <a:pt x="0" y="34175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p30"/>
          <p:cNvSpPr/>
          <p:nvPr/>
        </p:nvSpPr>
        <p:spPr>
          <a:xfrm flipH="1">
            <a:off x="423746" y="3392480"/>
            <a:ext cx="1378012" cy="1363154"/>
          </a:xfrm>
          <a:custGeom>
            <a:rect b="b" l="l" r="r" t="t"/>
            <a:pathLst>
              <a:path extrusionOk="0" h="2726309" w="2756024">
                <a:moveTo>
                  <a:pt x="2756024" y="0"/>
                </a:moveTo>
                <a:lnTo>
                  <a:pt x="0" y="0"/>
                </a:lnTo>
                <a:lnTo>
                  <a:pt x="0" y="2726309"/>
                </a:lnTo>
                <a:lnTo>
                  <a:pt x="2756024" y="2726309"/>
                </a:lnTo>
                <a:lnTo>
                  <a:pt x="2756024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3" name="Google Shape;223;p30"/>
          <p:cNvSpPr/>
          <p:nvPr/>
        </p:nvSpPr>
        <p:spPr>
          <a:xfrm>
            <a:off x="157772" y="1160052"/>
            <a:ext cx="1203484" cy="606239"/>
          </a:xfrm>
          <a:custGeom>
            <a:rect b="b" l="l" r="r" t="t"/>
            <a:pathLst>
              <a:path extrusionOk="0" h="1212478" w="2406968">
                <a:moveTo>
                  <a:pt x="0" y="0"/>
                </a:moveTo>
                <a:lnTo>
                  <a:pt x="2406968" y="0"/>
                </a:lnTo>
                <a:lnTo>
                  <a:pt x="2406968" y="1212477"/>
                </a:lnTo>
                <a:lnTo>
                  <a:pt x="0" y="1212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sp>
        <p:nvSpPr>
          <p:cNvPr id="224" name="Google Shape;224;p30"/>
          <p:cNvSpPr/>
          <p:nvPr/>
        </p:nvSpPr>
        <p:spPr>
          <a:xfrm flipH="1">
            <a:off x="7926754" y="4345156"/>
            <a:ext cx="1057588" cy="532746"/>
          </a:xfrm>
          <a:custGeom>
            <a:rect b="b" l="l" r="r" t="t"/>
            <a:pathLst>
              <a:path extrusionOk="0" h="1065492" w="2115177">
                <a:moveTo>
                  <a:pt x="2115178" y="0"/>
                </a:moveTo>
                <a:lnTo>
                  <a:pt x="0" y="0"/>
                </a:lnTo>
                <a:lnTo>
                  <a:pt x="0" y="1065492"/>
                </a:lnTo>
                <a:lnTo>
                  <a:pt x="2115178" y="1065492"/>
                </a:lnTo>
                <a:lnTo>
                  <a:pt x="211517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-21019" t="0"/>
            </a:stretch>
          </a:blipFill>
          <a:ln>
            <a:noFill/>
          </a:ln>
        </p:spPr>
      </p:sp>
      <p:sp>
        <p:nvSpPr>
          <p:cNvPr id="225" name="Google Shape;225;p30"/>
          <p:cNvSpPr txBox="1"/>
          <p:nvPr/>
        </p:nvSpPr>
        <p:spPr>
          <a:xfrm>
            <a:off x="1299625" y="680100"/>
            <a:ext cx="6545100" cy="10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6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The Hugging Face Ecosystem</a:t>
            </a:r>
            <a:endParaRPr sz="36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26" name="Google Shape;226;p30"/>
          <p:cNvSpPr txBox="1"/>
          <p:nvPr/>
        </p:nvSpPr>
        <p:spPr>
          <a:xfrm>
            <a:off x="3542900" y="3485250"/>
            <a:ext cx="27825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2000" u="sng">
                <a:solidFill>
                  <a:schemeClr val="hlink"/>
                </a:solidFill>
                <a:latin typeface="Baloo Thambi 2"/>
                <a:ea typeface="Baloo Thambi 2"/>
                <a:cs typeface="Baloo Thambi 2"/>
                <a:sym typeface="Baloo Thambi 2"/>
                <a:hlinkClick r:id="rId6"/>
              </a:rPr>
              <a:t>https://huggingface.co/</a:t>
            </a:r>
            <a:r>
              <a:rPr b="1" lang="fr" sz="20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 </a:t>
            </a:r>
            <a:endParaRPr b="1" sz="20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7350" y="2720575"/>
            <a:ext cx="2316375" cy="23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233" name="Google Shape;233;p31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234" name="Google Shape;234;p31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6" name="Google Shape;236;p31"/>
          <p:cNvSpPr/>
          <p:nvPr/>
        </p:nvSpPr>
        <p:spPr>
          <a:xfrm rot="1138733">
            <a:off x="7913409" y="3535971"/>
            <a:ext cx="1148312" cy="1573030"/>
          </a:xfrm>
          <a:custGeom>
            <a:rect b="b" l="l" r="r" t="t"/>
            <a:pathLst>
              <a:path extrusionOk="0" h="3148185" w="2298175">
                <a:moveTo>
                  <a:pt x="0" y="0"/>
                </a:moveTo>
                <a:lnTo>
                  <a:pt x="2298175" y="0"/>
                </a:lnTo>
                <a:lnTo>
                  <a:pt x="2298175" y="3148185"/>
                </a:lnTo>
                <a:lnTo>
                  <a:pt x="0" y="31481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31"/>
          <p:cNvSpPr txBox="1"/>
          <p:nvPr/>
        </p:nvSpPr>
        <p:spPr>
          <a:xfrm>
            <a:off x="4483035" y="1499127"/>
            <a:ext cx="3499800" cy="20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The Transformers &amp; Cie Library allows easy access to state-of-the-art models like ChatGpt, MusicGen, ViT, YOLO.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0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It features pre-trained models, transfer learning, and a simple API for quick implementation.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38" name="Google Shape;238;p31"/>
          <p:cNvSpPr/>
          <p:nvPr/>
        </p:nvSpPr>
        <p:spPr>
          <a:xfrm>
            <a:off x="7939854" y="605707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1" y="0"/>
                </a:lnTo>
                <a:lnTo>
                  <a:pt x="1979441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31"/>
          <p:cNvSpPr/>
          <p:nvPr/>
        </p:nvSpPr>
        <p:spPr>
          <a:xfrm>
            <a:off x="109594" y="4323102"/>
            <a:ext cx="989721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0"/>
                </a:lnTo>
                <a:lnTo>
                  <a:pt x="0" y="46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40" name="Google Shape;240;p31"/>
          <p:cNvPicPr preferRelativeResize="0"/>
          <p:nvPr/>
        </p:nvPicPr>
        <p:blipFill rotWithShape="1">
          <a:blip r:embed="rId6">
            <a:alphaModFix/>
          </a:blip>
          <a:srcRect b="13768" l="0" r="0" t="13768"/>
          <a:stretch/>
        </p:blipFill>
        <p:spPr>
          <a:xfrm>
            <a:off x="788375" y="1508600"/>
            <a:ext cx="3474726" cy="25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6188" y="1027463"/>
            <a:ext cx="3619101" cy="3088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4483025" y="888700"/>
            <a:ext cx="40047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Deep Dive: Machine learning</a:t>
            </a:r>
            <a:endParaRPr sz="20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248" name="Google Shape;248;p32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249" name="Google Shape;249;p32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p32"/>
          <p:cNvSpPr/>
          <p:nvPr/>
        </p:nvSpPr>
        <p:spPr>
          <a:xfrm>
            <a:off x="5323203" y="3721986"/>
            <a:ext cx="668056" cy="664629"/>
          </a:xfrm>
          <a:custGeom>
            <a:rect b="b" l="l" r="r" t="t"/>
            <a:pathLst>
              <a:path extrusionOk="0" h="1329259" w="1336111">
                <a:moveTo>
                  <a:pt x="0" y="0"/>
                </a:moveTo>
                <a:lnTo>
                  <a:pt x="1336111" y="0"/>
                </a:lnTo>
                <a:lnTo>
                  <a:pt x="1336111" y="1329259"/>
                </a:lnTo>
                <a:lnTo>
                  <a:pt x="0" y="13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296" l="-224717" r="0" t="0"/>
            </a:stretch>
          </a:blipFill>
          <a:ln>
            <a:noFill/>
          </a:ln>
        </p:spPr>
      </p:sp>
      <p:pic>
        <p:nvPicPr>
          <p:cNvPr id="252" name="Google Shape;252;p32"/>
          <p:cNvPicPr preferRelativeResize="0"/>
          <p:nvPr/>
        </p:nvPicPr>
        <p:blipFill rotWithShape="1">
          <a:blip r:embed="rId5">
            <a:alphaModFix/>
          </a:blip>
          <a:srcRect b="9195" l="7827" r="7827" t="32156"/>
          <a:stretch/>
        </p:blipFill>
        <p:spPr>
          <a:xfrm>
            <a:off x="5579900" y="1437637"/>
            <a:ext cx="3054149" cy="21236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806675" y="2630200"/>
            <a:ext cx="43212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It accelerates innovation and reduces time-to-market for AI applications.</a:t>
            </a:r>
            <a:endParaRPr b="1" sz="18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54" name="Google Shape;254;p32"/>
          <p:cNvSpPr/>
          <p:nvPr/>
        </p:nvSpPr>
        <p:spPr>
          <a:xfrm>
            <a:off x="7760928" y="756885"/>
            <a:ext cx="668055" cy="664629"/>
          </a:xfrm>
          <a:custGeom>
            <a:rect b="b" l="l" r="r" t="t"/>
            <a:pathLst>
              <a:path extrusionOk="0" h="1329259" w="1336111">
                <a:moveTo>
                  <a:pt x="0" y="0"/>
                </a:moveTo>
                <a:lnTo>
                  <a:pt x="1336111" y="0"/>
                </a:lnTo>
                <a:lnTo>
                  <a:pt x="1336111" y="1329259"/>
                </a:lnTo>
                <a:lnTo>
                  <a:pt x="0" y="13292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09296" l="-224717" r="0" t="0"/>
            </a:stretch>
          </a:blipFill>
          <a:ln>
            <a:noFill/>
          </a:ln>
        </p:spPr>
      </p:sp>
      <p:sp>
        <p:nvSpPr>
          <p:cNvPr id="255" name="Google Shape;255;p32"/>
          <p:cNvSpPr txBox="1"/>
          <p:nvPr/>
        </p:nvSpPr>
        <p:spPr>
          <a:xfrm>
            <a:off x="423750" y="436550"/>
            <a:ext cx="47799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7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The Hugging Face Hub</a:t>
            </a:r>
            <a:endParaRPr sz="3400">
              <a:latin typeface="Concert One"/>
              <a:ea typeface="Concert One"/>
              <a:cs typeface="Concert One"/>
              <a:sym typeface="Concert One"/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513875" y="1558900"/>
            <a:ext cx="4906800" cy="1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The Hub is a Git-based platform for hosting models and datasets, facilitating collaboration among developers.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423750" y="4277825"/>
            <a:ext cx="849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Datasets / Spaces / Gradio / Posts / Docs / Forum / Cloud (computing / Training)...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127" l="-7879" r="-4239" t="-45586"/>
            </a:stretch>
          </a:blipFill>
          <a:ln>
            <a:noFill/>
          </a:ln>
        </p:spPr>
      </p:sp>
      <p:grpSp>
        <p:nvGrpSpPr>
          <p:cNvPr id="263" name="Google Shape;263;p33"/>
          <p:cNvGrpSpPr/>
          <p:nvPr/>
        </p:nvGrpSpPr>
        <p:grpSpPr>
          <a:xfrm>
            <a:off x="423746" y="259451"/>
            <a:ext cx="8296781" cy="4480080"/>
            <a:chOff x="0" y="-76200"/>
            <a:chExt cx="4370177" cy="2359800"/>
          </a:xfrm>
        </p:grpSpPr>
        <p:sp>
          <p:nvSpPr>
            <p:cNvPr id="264" name="Google Shape;264;p33"/>
            <p:cNvSpPr/>
            <p:nvPr/>
          </p:nvSpPr>
          <p:spPr>
            <a:xfrm>
              <a:off x="0" y="0"/>
              <a:ext cx="4370177" cy="2283597"/>
            </a:xfrm>
            <a:custGeom>
              <a:rect b="b" l="l" r="r" t="t"/>
              <a:pathLst>
                <a:path extrusionOk="0" h="2283597" w="4370177">
                  <a:moveTo>
                    <a:pt x="23795" y="0"/>
                  </a:moveTo>
                  <a:lnTo>
                    <a:pt x="4346381" y="0"/>
                  </a:lnTo>
                  <a:cubicBezTo>
                    <a:pt x="4352692" y="0"/>
                    <a:pt x="4358745" y="2507"/>
                    <a:pt x="4363207" y="6970"/>
                  </a:cubicBezTo>
                  <a:cubicBezTo>
                    <a:pt x="4367670" y="11432"/>
                    <a:pt x="4370177" y="17484"/>
                    <a:pt x="4370177" y="23795"/>
                  </a:cubicBezTo>
                  <a:lnTo>
                    <a:pt x="4370177" y="2259802"/>
                  </a:lnTo>
                  <a:cubicBezTo>
                    <a:pt x="4370177" y="2266113"/>
                    <a:pt x="4367670" y="2272165"/>
                    <a:pt x="4363207" y="2276628"/>
                  </a:cubicBezTo>
                  <a:cubicBezTo>
                    <a:pt x="4358745" y="2281090"/>
                    <a:pt x="4352692" y="2283597"/>
                    <a:pt x="4346381" y="2283597"/>
                  </a:cubicBezTo>
                  <a:lnTo>
                    <a:pt x="23795" y="2283597"/>
                  </a:lnTo>
                  <a:cubicBezTo>
                    <a:pt x="17484" y="2283597"/>
                    <a:pt x="11432" y="2281090"/>
                    <a:pt x="6970" y="2276628"/>
                  </a:cubicBezTo>
                  <a:cubicBezTo>
                    <a:pt x="2507" y="2272165"/>
                    <a:pt x="0" y="2266113"/>
                    <a:pt x="0" y="2259802"/>
                  </a:cubicBezTo>
                  <a:lnTo>
                    <a:pt x="0" y="23795"/>
                  </a:lnTo>
                  <a:cubicBezTo>
                    <a:pt x="0" y="17484"/>
                    <a:pt x="2507" y="11432"/>
                    <a:pt x="6970" y="6970"/>
                  </a:cubicBezTo>
                  <a:cubicBezTo>
                    <a:pt x="11432" y="2507"/>
                    <a:pt x="17484" y="0"/>
                    <a:pt x="23795" y="0"/>
                  </a:cubicBezTo>
                  <a:close/>
                </a:path>
              </a:pathLst>
            </a:custGeom>
            <a:solidFill>
              <a:srgbClr val="FAFAF8">
                <a:alpha val="80000"/>
              </a:srgbClr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 txBox="1"/>
            <p:nvPr/>
          </p:nvSpPr>
          <p:spPr>
            <a:xfrm>
              <a:off x="0" y="-76200"/>
              <a:ext cx="4370100" cy="235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6" name="Google Shape;266;p33"/>
          <p:cNvSpPr/>
          <p:nvPr/>
        </p:nvSpPr>
        <p:spPr>
          <a:xfrm>
            <a:off x="947105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7" name="Google Shape;267;p33"/>
          <p:cNvSpPr/>
          <p:nvPr/>
        </p:nvSpPr>
        <p:spPr>
          <a:xfrm>
            <a:off x="3458753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8" y="0"/>
                </a:lnTo>
                <a:lnTo>
                  <a:pt x="4452988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8" name="Google Shape;268;p33"/>
          <p:cNvSpPr/>
          <p:nvPr/>
        </p:nvSpPr>
        <p:spPr>
          <a:xfrm>
            <a:off x="5970402" y="1996174"/>
            <a:ext cx="2226494" cy="2141482"/>
          </a:xfrm>
          <a:custGeom>
            <a:rect b="b" l="l" r="r" t="t"/>
            <a:pathLst>
              <a:path extrusionOk="0" h="4282964" w="4452988">
                <a:moveTo>
                  <a:pt x="0" y="0"/>
                </a:moveTo>
                <a:lnTo>
                  <a:pt x="4452987" y="0"/>
                </a:lnTo>
                <a:lnTo>
                  <a:pt x="4452987" y="4282964"/>
                </a:lnTo>
                <a:lnTo>
                  <a:pt x="0" y="42829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9" name="Google Shape;269;p33"/>
          <p:cNvSpPr/>
          <p:nvPr/>
        </p:nvSpPr>
        <p:spPr>
          <a:xfrm rot="-1193110">
            <a:off x="8044228" y="6660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0" name="Google Shape;270;p33"/>
          <p:cNvSpPr/>
          <p:nvPr/>
        </p:nvSpPr>
        <p:spPr>
          <a:xfrm rot="-1193110">
            <a:off x="-454403" y="2723493"/>
            <a:ext cx="1171207" cy="1561609"/>
          </a:xfrm>
          <a:custGeom>
            <a:rect b="b" l="l" r="r" t="t"/>
            <a:pathLst>
              <a:path extrusionOk="0" h="3124469" w="2343352">
                <a:moveTo>
                  <a:pt x="0" y="0"/>
                </a:moveTo>
                <a:lnTo>
                  <a:pt x="2343352" y="0"/>
                </a:lnTo>
                <a:lnTo>
                  <a:pt x="2343352" y="3124470"/>
                </a:lnTo>
                <a:lnTo>
                  <a:pt x="0" y="3124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1" name="Google Shape;271;p33"/>
          <p:cNvSpPr/>
          <p:nvPr/>
        </p:nvSpPr>
        <p:spPr>
          <a:xfrm>
            <a:off x="931692" y="791526"/>
            <a:ext cx="600603" cy="656362"/>
          </a:xfrm>
          <a:custGeom>
            <a:rect b="b" l="l" r="r" t="t"/>
            <a:pathLst>
              <a:path extrusionOk="0" h="1312723" w="1201206">
                <a:moveTo>
                  <a:pt x="0" y="0"/>
                </a:moveTo>
                <a:lnTo>
                  <a:pt x="1201205" y="0"/>
                </a:lnTo>
                <a:lnTo>
                  <a:pt x="1201205" y="1312723"/>
                </a:lnTo>
                <a:lnTo>
                  <a:pt x="0" y="1312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272" name="Google Shape;272;p33"/>
          <p:cNvSpPr txBox="1"/>
          <p:nvPr/>
        </p:nvSpPr>
        <p:spPr>
          <a:xfrm>
            <a:off x="11910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Hugging Face API &amp; Libraries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37026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Demo Platforms</a:t>
            </a:r>
            <a:b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b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Gradio for interactive demos.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6214200" y="2366325"/>
            <a:ext cx="17388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Community &amp; Support: </a:t>
            </a:r>
            <a:b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</a:br>
            <a:endParaRPr b="1" sz="1500">
              <a:solidFill>
                <a:srgbClr val="BE636B"/>
              </a:solidFill>
              <a:latin typeface="Baloo Thambi 2"/>
              <a:ea typeface="Baloo Thambi 2"/>
              <a:cs typeface="Baloo Thambi 2"/>
              <a:sym typeface="Baloo Thambi 2"/>
            </a:endParaRPr>
          </a:p>
          <a:p>
            <a:pPr indent="0" lvl="0" marL="0" marR="0" rtl="0" algn="ctr">
              <a:lnSpc>
                <a:spcPct val="11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500">
                <a:solidFill>
                  <a:srgbClr val="BE636B"/>
                </a:solidFill>
                <a:latin typeface="Baloo Thambi 2"/>
                <a:ea typeface="Baloo Thambi 2"/>
                <a:cs typeface="Baloo Thambi 2"/>
                <a:sym typeface="Baloo Thambi 2"/>
              </a:rPr>
              <a:t>documentation and active community.</a:t>
            </a:r>
            <a:endParaRPr b="1" sz="1500">
              <a:latin typeface="Baloo Thambi 2"/>
              <a:ea typeface="Baloo Thambi 2"/>
              <a:cs typeface="Baloo Thambi 2"/>
              <a:sym typeface="Baloo Thambi 2"/>
            </a:endParaRPr>
          </a:p>
        </p:txBody>
      </p:sp>
      <p:sp>
        <p:nvSpPr>
          <p:cNvPr id="275" name="Google Shape;275;p33"/>
          <p:cNvSpPr/>
          <p:nvPr/>
        </p:nvSpPr>
        <p:spPr>
          <a:xfrm flipH="1">
            <a:off x="8196895" y="4083022"/>
            <a:ext cx="600603" cy="656361"/>
          </a:xfrm>
          <a:custGeom>
            <a:rect b="b" l="l" r="r" t="t"/>
            <a:pathLst>
              <a:path extrusionOk="0" h="1312723" w="1201206">
                <a:moveTo>
                  <a:pt x="1201206" y="0"/>
                </a:moveTo>
                <a:lnTo>
                  <a:pt x="0" y="0"/>
                </a:lnTo>
                <a:lnTo>
                  <a:pt x="0" y="1312723"/>
                </a:lnTo>
                <a:lnTo>
                  <a:pt x="1201206" y="1312723"/>
                </a:lnTo>
                <a:lnTo>
                  <a:pt x="1201206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104285" l="-101682" r="-56395" t="0"/>
            </a:stretch>
          </a:blipFill>
          <a:ln>
            <a:noFill/>
          </a:ln>
        </p:spPr>
      </p:sp>
      <p:sp>
        <p:nvSpPr>
          <p:cNvPr id="276" name="Google Shape;276;p33"/>
          <p:cNvSpPr/>
          <p:nvPr/>
        </p:nvSpPr>
        <p:spPr>
          <a:xfrm>
            <a:off x="2183879" y="4411202"/>
            <a:ext cx="989720" cy="234621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3"/>
          <p:cNvSpPr/>
          <p:nvPr/>
        </p:nvSpPr>
        <p:spPr>
          <a:xfrm>
            <a:off x="6255290" y="624036"/>
            <a:ext cx="989720" cy="234620"/>
          </a:xfrm>
          <a:custGeom>
            <a:rect b="b" l="l" r="r" t="t"/>
            <a:pathLst>
              <a:path extrusionOk="0" h="469241" w="1979441">
                <a:moveTo>
                  <a:pt x="0" y="0"/>
                </a:moveTo>
                <a:lnTo>
                  <a:pt x="1979440" y="0"/>
                </a:lnTo>
                <a:lnTo>
                  <a:pt x="1979440" y="469241"/>
                </a:lnTo>
                <a:lnTo>
                  <a:pt x="0" y="4692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33"/>
          <p:cNvSpPr txBox="1"/>
          <p:nvPr/>
        </p:nvSpPr>
        <p:spPr>
          <a:xfrm>
            <a:off x="947100" y="858650"/>
            <a:ext cx="7249800" cy="10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400">
                <a:solidFill>
                  <a:srgbClr val="BE636B"/>
                </a:solidFill>
                <a:latin typeface="Concert One"/>
                <a:ea typeface="Concert One"/>
                <a:cs typeface="Concert One"/>
                <a:sym typeface="Concert One"/>
              </a:rPr>
              <a:t>Developer Tools &amp; Integrations</a:t>
            </a:r>
            <a:endParaRPr sz="3400">
              <a:latin typeface="Concert One"/>
              <a:ea typeface="Concert One"/>
              <a:cs typeface="Concert One"/>
              <a:sym typeface="Concert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